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34" r:id="rId3"/>
    <p:sldId id="330" r:id="rId4"/>
    <p:sldId id="272" r:id="rId5"/>
    <p:sldId id="273" r:id="rId6"/>
    <p:sldId id="274" r:id="rId7"/>
    <p:sldId id="303" r:id="rId8"/>
    <p:sldId id="358" r:id="rId9"/>
    <p:sldId id="356" r:id="rId10"/>
    <p:sldId id="357" r:id="rId11"/>
    <p:sldId id="359" r:id="rId12"/>
    <p:sldId id="354" r:id="rId13"/>
    <p:sldId id="364" r:id="rId14"/>
    <p:sldId id="365" r:id="rId15"/>
    <p:sldId id="372" r:id="rId16"/>
    <p:sldId id="366" r:id="rId17"/>
    <p:sldId id="368" r:id="rId18"/>
    <p:sldId id="369" r:id="rId19"/>
    <p:sldId id="367" r:id="rId20"/>
    <p:sldId id="370" r:id="rId21"/>
    <p:sldId id="371" r:id="rId22"/>
    <p:sldId id="373" r:id="rId23"/>
    <p:sldId id="361" r:id="rId24"/>
    <p:sldId id="3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31"/>
    <p:restoredTop sz="96327"/>
  </p:normalViewPr>
  <p:slideViewPr>
    <p:cSldViewPr snapToGrid="0">
      <p:cViewPr varScale="1">
        <p:scale>
          <a:sx n="121" d="100"/>
          <a:sy n="121" d="100"/>
        </p:scale>
        <p:origin x="1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4C8C0-0C1E-D447-A6DA-5BF9E732D1EF}" type="datetimeFigureOut">
              <a:rPr lang="en-US" smtClean="0"/>
              <a:t>8/22/25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414A0-4E43-B244-BF62-FDB8F3884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2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42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04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05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36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Logic and Processor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www.ca4e.com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C2F3-A223-8A55-0B71-F16892E5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457D1-0904-D7BC-52D3-C852AA6B8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71129" cy="4351338"/>
          </a:xfrm>
        </p:spPr>
        <p:txBody>
          <a:bodyPr/>
          <a:lstStyle/>
          <a:p>
            <a:r>
              <a:rPr lang="en-US" dirty="0"/>
              <a:t>We start with gates and build reusable components and then combine those components to implement programmable digital logic</a:t>
            </a:r>
          </a:p>
          <a:p>
            <a:r>
              <a:rPr lang="en-US" dirty="0"/>
              <a:t>Software translates our abstract design into transistors and then creates an optimal layout for our chip</a:t>
            </a:r>
          </a:p>
          <a:p>
            <a:r>
              <a:rPr lang="en-US" dirty="0"/>
              <a:t>Photo lithography is then used to build the chip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DB18DA-F22C-5C36-9309-248C5A19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10" t="23370" r="10354" b="5002"/>
          <a:stretch/>
        </p:blipFill>
        <p:spPr>
          <a:xfrm>
            <a:off x="9210283" y="2167256"/>
            <a:ext cx="1998838" cy="1463450"/>
          </a:xfrm>
          <a:prstGeom prst="rect">
            <a:avLst/>
          </a:prstGeom>
        </p:spPr>
      </p:pic>
      <p:pic>
        <p:nvPicPr>
          <p:cNvPr id="6" name="Picture 5" descr="A diagram of a circuit&#10;&#10;AI-generated content may be incorrect.">
            <a:extLst>
              <a:ext uri="{FF2B5EF4-FFF2-40B4-BE49-F238E27FC236}">
                <a16:creationId xmlns:a16="http://schemas.microsoft.com/office/drawing/2014/main" id="{E5D67C61-C986-07A8-0BDC-3DFE1CD1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235" y="480883"/>
            <a:ext cx="1752103" cy="1934932"/>
          </a:xfrm>
          <a:prstGeom prst="rect">
            <a:avLst/>
          </a:prstGeom>
        </p:spPr>
      </p:pic>
      <p:pic>
        <p:nvPicPr>
          <p:cNvPr id="7" name="Picture 6" descr="A picture of the internal layout of the Intel 4004 taken with a microscope showing gates and wires.">
            <a:extLst>
              <a:ext uri="{FF2B5EF4-FFF2-40B4-BE49-F238E27FC236}">
                <a16:creationId xmlns:a16="http://schemas.microsoft.com/office/drawing/2014/main" id="{DE94410C-6E53-D131-2F0D-DA96A870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403" y="3926627"/>
            <a:ext cx="2597225" cy="193493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22D20E1-1C87-4CFE-E85E-F556682021B6}"/>
              </a:ext>
            </a:extLst>
          </p:cNvPr>
          <p:cNvSpPr/>
          <p:nvPr/>
        </p:nvSpPr>
        <p:spPr>
          <a:xfrm rot="2593303">
            <a:off x="8388429" y="2232400"/>
            <a:ext cx="518657" cy="22643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8177EDE-737F-632F-5774-B1962806C01F}"/>
              </a:ext>
            </a:extLst>
          </p:cNvPr>
          <p:cNvSpPr/>
          <p:nvPr/>
        </p:nvSpPr>
        <p:spPr>
          <a:xfrm rot="7666410">
            <a:off x="8802945" y="3243159"/>
            <a:ext cx="518657" cy="22643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9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53EC3-CA39-99BC-486C-F57B891D5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A45F-E037-01CF-C43A-6924D4F2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numbers with gates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3BA36-71B0-CA5E-CC16-CA8A271A0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3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C2369D-D562-B0BE-60B0-87E704FC3DC1}"/>
              </a:ext>
            </a:extLst>
          </p:cNvPr>
          <p:cNvGraphicFramePr>
            <a:graphicFrameLocks noGrp="1"/>
          </p:cNvGraphicFramePr>
          <p:nvPr/>
        </p:nvGraphicFramePr>
        <p:xfrm>
          <a:off x="680069" y="3180294"/>
          <a:ext cx="18440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040">
                  <a:extLst>
                    <a:ext uri="{9D8B030D-6E8A-4147-A177-3AD203B41FA5}">
                      <a16:colId xmlns:a16="http://schemas.microsoft.com/office/drawing/2014/main" val="434005091"/>
                    </a:ext>
                  </a:extLst>
                </a:gridCol>
                <a:gridCol w="922040">
                  <a:extLst>
                    <a:ext uri="{9D8B030D-6E8A-4147-A177-3AD203B41FA5}">
                      <a16:colId xmlns:a16="http://schemas.microsoft.com/office/drawing/2014/main" val="1017842541"/>
                    </a:ext>
                  </a:extLst>
                </a:gridCol>
              </a:tblGrid>
              <a:tr h="294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480945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066162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76286"/>
                  </a:ext>
                </a:extLst>
              </a:tr>
            </a:tbl>
          </a:graphicData>
        </a:graphic>
      </p:graphicFrame>
      <p:pic>
        <p:nvPicPr>
          <p:cNvPr id="1026" name="Picture 2" descr="AND gate symbol with two inputs (A and B) and one output (Q)">
            <a:extLst>
              <a:ext uri="{FF2B5EF4-FFF2-40B4-BE49-F238E27FC236}">
                <a16:creationId xmlns:a16="http://schemas.microsoft.com/office/drawing/2014/main" id="{CCCD2300-5138-7D91-B061-530A2A201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754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 gate symbol with two inputs (A and B) and one output (Q)">
            <a:extLst>
              <a:ext uri="{FF2B5EF4-FFF2-40B4-BE49-F238E27FC236}">
                <a16:creationId xmlns:a16="http://schemas.microsoft.com/office/drawing/2014/main" id="{2B09A94E-F328-39CC-021E-16DF87DA8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89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OR (Exclusive OR) gate symbol with two inputs (A and B) and one output (Q)">
            <a:extLst>
              <a:ext uri="{FF2B5EF4-FFF2-40B4-BE49-F238E27FC236}">
                <a16:creationId xmlns:a16="http://schemas.microsoft.com/office/drawing/2014/main" id="{81345BDA-FD8C-48BD-1954-6AD50549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790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T gate symbol with one input (A) and one output (Q)">
            <a:extLst>
              <a:ext uri="{FF2B5EF4-FFF2-40B4-BE49-F238E27FC236}">
                <a16:creationId xmlns:a16="http://schemas.microsoft.com/office/drawing/2014/main" id="{D5C70DAD-341E-C0F2-08F1-2885E26D7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9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4D7394-DD5E-3AB9-6540-9D68EEF6942B}"/>
              </a:ext>
            </a:extLst>
          </p:cNvPr>
          <p:cNvGraphicFramePr>
            <a:graphicFrameLocks noGrp="1"/>
          </p:cNvGraphicFramePr>
          <p:nvPr/>
        </p:nvGraphicFramePr>
        <p:xfrm>
          <a:off x="3364821" y="3036045"/>
          <a:ext cx="1981866" cy="196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622">
                  <a:extLst>
                    <a:ext uri="{9D8B030D-6E8A-4147-A177-3AD203B41FA5}">
                      <a16:colId xmlns:a16="http://schemas.microsoft.com/office/drawing/2014/main" val="1071248141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618565763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416198014"/>
                    </a:ext>
                  </a:extLst>
                </a:gridCol>
              </a:tblGrid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9787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39733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792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954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712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E4FC6D0-09B0-E511-EB8C-D7D6E2C80AC1}"/>
              </a:ext>
            </a:extLst>
          </p:cNvPr>
          <p:cNvSpPr txBox="1"/>
          <p:nvPr/>
        </p:nvSpPr>
        <p:spPr>
          <a:xfrm>
            <a:off x="1278142" y="1786325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CAB50-1C8B-F78B-A0B8-CFC7D7E956E9}"/>
              </a:ext>
            </a:extLst>
          </p:cNvPr>
          <p:cNvSpPr txBox="1"/>
          <p:nvPr/>
        </p:nvSpPr>
        <p:spPr>
          <a:xfrm>
            <a:off x="3928637" y="1806198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A0E22-E625-B093-CB92-B30E142F580C}"/>
              </a:ext>
            </a:extLst>
          </p:cNvPr>
          <p:cNvSpPr txBox="1"/>
          <p:nvPr/>
        </p:nvSpPr>
        <p:spPr>
          <a:xfrm>
            <a:off x="7095720" y="1773998"/>
            <a:ext cx="49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4BE7B-85A9-1D77-EC29-B65EDDFF599B}"/>
              </a:ext>
            </a:extLst>
          </p:cNvPr>
          <p:cNvSpPr txBox="1"/>
          <p:nvPr/>
        </p:nvSpPr>
        <p:spPr>
          <a:xfrm>
            <a:off x="9588531" y="1793240"/>
            <a:ext cx="168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Exclusive Or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9109CF-4285-5911-DD87-0D0AD4D9ECF0}"/>
              </a:ext>
            </a:extLst>
          </p:cNvPr>
          <p:cNvGraphicFramePr>
            <a:graphicFrameLocks noGrp="1"/>
          </p:cNvGraphicFramePr>
          <p:nvPr/>
        </p:nvGraphicFramePr>
        <p:xfrm>
          <a:off x="9429857" y="3062974"/>
          <a:ext cx="1981866" cy="196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622">
                  <a:extLst>
                    <a:ext uri="{9D8B030D-6E8A-4147-A177-3AD203B41FA5}">
                      <a16:colId xmlns:a16="http://schemas.microsoft.com/office/drawing/2014/main" val="1071248141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618565763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416198014"/>
                    </a:ext>
                  </a:extLst>
                </a:gridCol>
              </a:tblGrid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9787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39733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792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954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7121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3A3ED66-91BB-D928-E01A-8C5ECB274653}"/>
              </a:ext>
            </a:extLst>
          </p:cNvPr>
          <p:cNvGraphicFramePr>
            <a:graphicFrameLocks noGrp="1"/>
          </p:cNvGraphicFramePr>
          <p:nvPr/>
        </p:nvGraphicFramePr>
        <p:xfrm>
          <a:off x="6526950" y="3070940"/>
          <a:ext cx="1844079" cy="196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693">
                  <a:extLst>
                    <a:ext uri="{9D8B030D-6E8A-4147-A177-3AD203B41FA5}">
                      <a16:colId xmlns:a16="http://schemas.microsoft.com/office/drawing/2014/main" val="1071248141"/>
                    </a:ext>
                  </a:extLst>
                </a:gridCol>
                <a:gridCol w="614693">
                  <a:extLst>
                    <a:ext uri="{9D8B030D-6E8A-4147-A177-3AD203B41FA5}">
                      <a16:colId xmlns:a16="http://schemas.microsoft.com/office/drawing/2014/main" val="2618565763"/>
                    </a:ext>
                  </a:extLst>
                </a:gridCol>
                <a:gridCol w="614693">
                  <a:extLst>
                    <a:ext uri="{9D8B030D-6E8A-4147-A177-3AD203B41FA5}">
                      <a16:colId xmlns:a16="http://schemas.microsoft.com/office/drawing/2014/main" val="2416198014"/>
                    </a:ext>
                  </a:extLst>
                </a:gridCol>
              </a:tblGrid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9787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39733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792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954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71218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79196CD3-5CB7-4748-275F-7AA30867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Mathematical Logic Gates</a:t>
            </a:r>
          </a:p>
        </p:txBody>
      </p:sp>
    </p:spTree>
    <p:extLst>
      <p:ext uri="{BB962C8B-B14F-4D97-AF65-F5344CB8AC3E}">
        <p14:creationId xmlns:p14="http://schemas.microsoft.com/office/powerpoint/2010/main" val="110797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AD50A7-AD7D-9B5C-80BF-B10CA8B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Larger Numbers with 0's and 1's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2CE03B-6B38-DA79-8101-F06995657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3836" cy="4351338"/>
          </a:xfrm>
        </p:spPr>
        <p:txBody>
          <a:bodyPr/>
          <a:lstStyle/>
          <a:p>
            <a:r>
              <a:rPr lang="en-US" dirty="0"/>
              <a:t>If we are going to do significant computations, we will need a way to represent numbers as electrical values</a:t>
            </a:r>
          </a:p>
          <a:p>
            <a:r>
              <a:rPr lang="en-US" dirty="0"/>
              <a:t>The answer is Base-2 numbers</a:t>
            </a:r>
          </a:p>
          <a:p>
            <a:r>
              <a:rPr lang="en-US" dirty="0"/>
              <a:t>"Normal" numbers are Base-10</a:t>
            </a:r>
          </a:p>
          <a:p>
            <a:r>
              <a:rPr lang="en-US" dirty="0"/>
              <a:t>We know the place values of Base-10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A8683-0162-D2F2-7623-C2D03EEF25A7}"/>
              </a:ext>
            </a:extLst>
          </p:cNvPr>
          <p:cNvSpPr txBox="1"/>
          <p:nvPr/>
        </p:nvSpPr>
        <p:spPr>
          <a:xfrm>
            <a:off x="6289966" y="1825625"/>
            <a:ext cx="547137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Base-10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  <a:r>
              <a:rPr lang="en-US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 x 10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+ 2 x 10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+ 3 * 10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= 1 x 100 + 2 * 10 * 3 * 1 = 123</a:t>
            </a:r>
            <a:r>
              <a:rPr lang="en-US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Base-8 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456</a:t>
            </a:r>
            <a:r>
              <a:rPr lang="en-US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4 x 8</a:t>
            </a:r>
            <a:r>
              <a:rPr lang="en-US" sz="1600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+ 5 * 8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+ 6 * 8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= 4 * 64 + 5 * 8 + 6 * 1 = 17410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Base-2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1011</a:t>
            </a:r>
            <a:r>
              <a:rPr lang="en-US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 * 2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 * 2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+ 1*2</a:t>
            </a:r>
            <a:r>
              <a:rPr lang="en-US" b="1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8 + 2 + 1 = 1110</a:t>
            </a:r>
          </a:p>
        </p:txBody>
      </p:sp>
    </p:spTree>
    <p:extLst>
      <p:ext uri="{BB962C8B-B14F-4D97-AF65-F5344CB8AC3E}">
        <p14:creationId xmlns:p14="http://schemas.microsoft.com/office/powerpoint/2010/main" val="23686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86F2-4337-19D4-BAD3-1E814C2B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it simple for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D670-3B33-3D4C-4EA5-07E80EBE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7255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Base–2 to Base-10 for numbers less than 8</a:t>
            </a:r>
          </a:p>
          <a:p>
            <a:r>
              <a:rPr lang="en-US" dirty="0"/>
              <a:t>A.k.a. 3-bit numbers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CED977-85AF-6A96-208C-3C030F8EB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198761"/>
              </p:ext>
            </p:extLst>
          </p:nvPr>
        </p:nvGraphicFramePr>
        <p:xfrm>
          <a:off x="7907479" y="1783080"/>
          <a:ext cx="291984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924">
                  <a:extLst>
                    <a:ext uri="{9D8B030D-6E8A-4147-A177-3AD203B41FA5}">
                      <a16:colId xmlns:a16="http://schemas.microsoft.com/office/drawing/2014/main" val="4055137666"/>
                    </a:ext>
                  </a:extLst>
                </a:gridCol>
                <a:gridCol w="1459924">
                  <a:extLst>
                    <a:ext uri="{9D8B030D-6E8A-4147-A177-3AD203B41FA5}">
                      <a16:colId xmlns:a16="http://schemas.microsoft.com/office/drawing/2014/main" val="4140446323"/>
                    </a:ext>
                  </a:extLst>
                </a:gridCol>
              </a:tblGrid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4958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02342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952813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090032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45491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217044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56025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913957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6552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08F91BF-28AC-078C-2F14-3B3D422B07D5}"/>
              </a:ext>
            </a:extLst>
          </p:cNvPr>
          <p:cNvSpPr txBox="1"/>
          <p:nvPr/>
        </p:nvSpPr>
        <p:spPr>
          <a:xfrm>
            <a:off x="1441068" y="3975578"/>
            <a:ext cx="3504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1  1  0   =  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505C3-2B4F-BF2D-2BA9-6468041053B3}"/>
              </a:ext>
            </a:extLst>
          </p:cNvPr>
          <p:cNvSpPr txBox="1"/>
          <p:nvPr/>
        </p:nvSpPr>
        <p:spPr>
          <a:xfrm>
            <a:off x="1504141" y="3356263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4    2    1</a:t>
            </a:r>
          </a:p>
        </p:txBody>
      </p:sp>
    </p:spTree>
    <p:extLst>
      <p:ext uri="{BB962C8B-B14F-4D97-AF65-F5344CB8AC3E}">
        <p14:creationId xmlns:p14="http://schemas.microsoft.com/office/powerpoint/2010/main" val="417892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A8D77-2F3E-8646-2661-53498CC8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Nixie Tubes – Binary to Decimal Display</a:t>
            </a:r>
          </a:p>
        </p:txBody>
      </p:sp>
      <p:pic>
        <p:nvPicPr>
          <p:cNvPr id="5" name="Picture 4" descr="A Nixie clock with six tubes displaying 11:26:25 in a soft orange glowing curved wire numbers in the tubes.">
            <a:extLst>
              <a:ext uri="{FF2B5EF4-FFF2-40B4-BE49-F238E27FC236}">
                <a16:creationId xmlns:a16="http://schemas.microsoft.com/office/drawing/2014/main" id="{E9F1754E-9582-AC56-8C62-4201EC51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76" y="1922342"/>
            <a:ext cx="3756838" cy="2817628"/>
          </a:xfrm>
          <a:prstGeom prst="rect">
            <a:avLst/>
          </a:prstGeom>
        </p:spPr>
      </p:pic>
      <p:pic>
        <p:nvPicPr>
          <p:cNvPr id="7" name="Picture 6" descr="A diagram of a clock&#10;&#10;AI-generated content may be incorrect.">
            <a:extLst>
              <a:ext uri="{FF2B5EF4-FFF2-40B4-BE49-F238E27FC236}">
                <a16:creationId xmlns:a16="http://schemas.microsoft.com/office/drawing/2014/main" id="{9B643B48-803E-E846-5170-40276B377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86" y="1860069"/>
            <a:ext cx="2819400" cy="224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530DA-86B6-299F-3A6B-CD344253B7BE}"/>
              </a:ext>
            </a:extLst>
          </p:cNvPr>
          <p:cNvSpPr txBox="1"/>
          <p:nvPr/>
        </p:nvSpPr>
        <p:spPr>
          <a:xfrm>
            <a:off x="2504270" y="4727284"/>
            <a:ext cx="3504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1  1  0   =  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4C986F-CCBA-3C0F-A65C-637923741A90}"/>
              </a:ext>
            </a:extLst>
          </p:cNvPr>
          <p:cNvSpPr txBox="1"/>
          <p:nvPr/>
        </p:nvSpPr>
        <p:spPr>
          <a:xfrm>
            <a:off x="2567343" y="4107969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4    2    1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91DD7-7BC1-2718-850F-5BBCD34EF0E6}"/>
              </a:ext>
            </a:extLst>
          </p:cNvPr>
          <p:cNvSpPr txBox="1"/>
          <p:nvPr/>
        </p:nvSpPr>
        <p:spPr>
          <a:xfrm>
            <a:off x="6895573" y="4971624"/>
            <a:ext cx="4383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Nixie_tube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07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C99C-6C95-56C5-3995-380279FE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Base-2 Math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E0BE59-44AB-E055-0D63-186ECC81F6BB}"/>
              </a:ext>
            </a:extLst>
          </p:cNvPr>
          <p:cNvGrpSpPr/>
          <p:nvPr/>
        </p:nvGrpSpPr>
        <p:grpSpPr>
          <a:xfrm>
            <a:off x="1316065" y="2044005"/>
            <a:ext cx="2649879" cy="1384995"/>
            <a:chOff x="1316065" y="2044005"/>
            <a:chExt cx="2649879" cy="13849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251A14-7EE8-52E7-F705-72FDD3F4F363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1 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+   1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0 (2)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36989F-26E3-110A-1FBF-DCA8A5521924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F9ADFB-CC35-7D82-A8AF-EC2CA3D0EB5C}"/>
              </a:ext>
            </a:extLst>
          </p:cNvPr>
          <p:cNvGrpSpPr/>
          <p:nvPr/>
        </p:nvGrpSpPr>
        <p:grpSpPr>
          <a:xfrm>
            <a:off x="4647600" y="2089089"/>
            <a:ext cx="2649879" cy="1384995"/>
            <a:chOff x="1316065" y="2044005"/>
            <a:chExt cx="2649879" cy="13849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0BE1BA-0C5F-BA2F-E156-1B591A9BA107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0 (2)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  1 0 (2)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0 0 (4)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D7006CC-5116-558A-A6B3-CE47BBC1397E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12D221-22AF-36A7-93AE-92848DF171CA}"/>
              </a:ext>
            </a:extLst>
          </p:cNvPr>
          <p:cNvGrpSpPr/>
          <p:nvPr/>
        </p:nvGrpSpPr>
        <p:grpSpPr>
          <a:xfrm>
            <a:off x="8261500" y="2044005"/>
            <a:ext cx="2649879" cy="1384995"/>
            <a:chOff x="1316065" y="2044005"/>
            <a:chExt cx="2649879" cy="138499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EAA71D-E274-1938-9BC0-9189BF3D52C1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0 0 (4)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+ 1 0 0 (4)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0 0 0 (8)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A7C86BD-E391-5C58-3099-0B8DB1177CD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C24AA5-2895-86A8-63CD-10781683FEB0}"/>
              </a:ext>
            </a:extLst>
          </p:cNvPr>
          <p:cNvGrpSpPr/>
          <p:nvPr/>
        </p:nvGrpSpPr>
        <p:grpSpPr>
          <a:xfrm>
            <a:off x="1206196" y="3850104"/>
            <a:ext cx="2649879" cy="1384995"/>
            <a:chOff x="1316065" y="2044005"/>
            <a:chExt cx="2649879" cy="138499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844762-7316-E0D5-4382-325196B49B6E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1 (3)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    1 (3)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0 0 (4)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16A0CE-F190-CEF4-2062-FEC60F157E85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8E1751-C10E-8CDF-F074-B8BF003A2AEA}"/>
              </a:ext>
            </a:extLst>
          </p:cNvPr>
          <p:cNvGrpSpPr/>
          <p:nvPr/>
        </p:nvGrpSpPr>
        <p:grpSpPr>
          <a:xfrm>
            <a:off x="4647600" y="3901831"/>
            <a:ext cx="2649879" cy="1384995"/>
            <a:chOff x="1316065" y="2044005"/>
            <a:chExt cx="2649879" cy="13849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EBF8CC-6ED2-9A22-3EA5-6B51BF177E96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1 (3)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  1 0 (2)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0 0 (5)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78D5904-76EC-98CD-9E3C-6F50DA01EC27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8A34A4-15EE-124F-9D70-E87D94A77DDC}"/>
              </a:ext>
            </a:extLst>
          </p:cNvPr>
          <p:cNvGrpSpPr/>
          <p:nvPr/>
        </p:nvGrpSpPr>
        <p:grpSpPr>
          <a:xfrm>
            <a:off x="8261500" y="3925650"/>
            <a:ext cx="2649879" cy="1384995"/>
            <a:chOff x="1316065" y="2044005"/>
            <a:chExt cx="2649879" cy="138499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B411A1-522E-FA4E-844D-DD15037660A2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1 1 (7)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    1 (1)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1 0 0 0 (8)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EF9CAD8-8958-AC2E-A6A0-7AC1DE322947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294577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276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5FE71-3142-04BF-4704-DCCBA7D0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11E7-7D9B-983E-D314-6B4E91743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4E75-F52C-A814-689C-EBA516D7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8833" cy="1523631"/>
          </a:xfrm>
        </p:spPr>
        <p:txBody>
          <a:bodyPr/>
          <a:lstStyle/>
          <a:p>
            <a:r>
              <a:rPr lang="en-US" dirty="0"/>
              <a:t>Compute the sum of two base-2 digits and produce a sum and carry.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CBBF78-2F4E-1764-19F5-ED030235C478}"/>
              </a:ext>
            </a:extLst>
          </p:cNvPr>
          <p:cNvSpPr/>
          <p:nvPr/>
        </p:nvSpPr>
        <p:spPr>
          <a:xfrm>
            <a:off x="1509824" y="3615071"/>
            <a:ext cx="999461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Adder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91B69D-A937-EB39-5B87-CCF74E9C0718}"/>
              </a:ext>
            </a:extLst>
          </p:cNvPr>
          <p:cNvSpPr/>
          <p:nvPr/>
        </p:nvSpPr>
        <p:spPr>
          <a:xfrm>
            <a:off x="1385777" y="3811779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189F9-DAF6-A545-9797-7D205274EFA2}"/>
              </a:ext>
            </a:extLst>
          </p:cNvPr>
          <p:cNvSpPr/>
          <p:nvPr/>
        </p:nvSpPr>
        <p:spPr>
          <a:xfrm>
            <a:off x="1385778" y="4214041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664E71-2A04-1BB3-D47D-EA2801497243}"/>
              </a:ext>
            </a:extLst>
          </p:cNvPr>
          <p:cNvSpPr/>
          <p:nvPr/>
        </p:nvSpPr>
        <p:spPr>
          <a:xfrm>
            <a:off x="2493336" y="3825961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D98C79-1C45-071C-84EC-B3C1B09D2DED}"/>
              </a:ext>
            </a:extLst>
          </p:cNvPr>
          <p:cNvSpPr/>
          <p:nvPr/>
        </p:nvSpPr>
        <p:spPr>
          <a:xfrm>
            <a:off x="2496880" y="4153808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7CB2F-2A53-934D-14EF-83FC6283D0E8}"/>
              </a:ext>
            </a:extLst>
          </p:cNvPr>
          <p:cNvSpPr txBox="1"/>
          <p:nvPr/>
        </p:nvSpPr>
        <p:spPr>
          <a:xfrm>
            <a:off x="963509" y="371357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BE1FF-129B-6824-B2F7-D005954E48CA}"/>
              </a:ext>
            </a:extLst>
          </p:cNvPr>
          <p:cNvSpPr txBox="1"/>
          <p:nvPr/>
        </p:nvSpPr>
        <p:spPr>
          <a:xfrm>
            <a:off x="970598" y="40860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B1E77-884F-AB52-9044-4718B3E4ACEC}"/>
              </a:ext>
            </a:extLst>
          </p:cNvPr>
          <p:cNvSpPr txBox="1"/>
          <p:nvPr/>
        </p:nvSpPr>
        <p:spPr>
          <a:xfrm>
            <a:off x="2610293" y="369977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079417-CDC2-EB63-5968-B54A6E616ECC}"/>
              </a:ext>
            </a:extLst>
          </p:cNvPr>
          <p:cNvSpPr txBox="1"/>
          <p:nvPr/>
        </p:nvSpPr>
        <p:spPr>
          <a:xfrm>
            <a:off x="2610293" y="402762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3DDDEF-5D10-5850-F094-79A560CA4C54}"/>
              </a:ext>
            </a:extLst>
          </p:cNvPr>
          <p:cNvGraphicFramePr>
            <a:graphicFrameLocks noGrp="1"/>
          </p:cNvGraphicFramePr>
          <p:nvPr/>
        </p:nvGraphicFramePr>
        <p:xfrm>
          <a:off x="4333708" y="3212433"/>
          <a:ext cx="2961760" cy="188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440">
                  <a:extLst>
                    <a:ext uri="{9D8B030D-6E8A-4147-A177-3AD203B41FA5}">
                      <a16:colId xmlns:a16="http://schemas.microsoft.com/office/drawing/2014/main" val="4060998777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2027693883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3672328862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4028710757"/>
                    </a:ext>
                  </a:extLst>
                </a:gridCol>
              </a:tblGrid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463586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597812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86689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5982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1119"/>
                  </a:ext>
                </a:extLst>
              </a:tr>
            </a:tbl>
          </a:graphicData>
        </a:graphic>
      </p:graphicFrame>
      <p:pic>
        <p:nvPicPr>
          <p:cNvPr id="20" name="Picture 19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027B04B7-03B2-B44F-2702-69F482E5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475" y="441140"/>
            <a:ext cx="2599592" cy="1838205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6F81018F-67A6-EE9C-3E6A-45CC69D70A49}"/>
              </a:ext>
            </a:extLst>
          </p:cNvPr>
          <p:cNvSpPr/>
          <p:nvPr/>
        </p:nvSpPr>
        <p:spPr>
          <a:xfrm rot="10800000">
            <a:off x="7486129" y="3651185"/>
            <a:ext cx="736118" cy="2470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278CE-A8F5-B87B-94F1-B73D7870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3B33A-C166-DBF7-77B4-E54A136A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B8258-A0F7-CCF5-3095-9809E4BD5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8833" cy="1523631"/>
          </a:xfrm>
        </p:spPr>
        <p:txBody>
          <a:bodyPr/>
          <a:lstStyle/>
          <a:p>
            <a:r>
              <a:rPr lang="en-US" dirty="0"/>
              <a:t>Compute the sum of two base-2 digits and produce a sum and carry.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2F7FB1-2630-B027-FE03-65ADBFBA0AE3}"/>
              </a:ext>
            </a:extLst>
          </p:cNvPr>
          <p:cNvSpPr/>
          <p:nvPr/>
        </p:nvSpPr>
        <p:spPr>
          <a:xfrm>
            <a:off x="1509824" y="3615071"/>
            <a:ext cx="999461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HALF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Adder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B20791-D9A4-E591-245E-BF0D5914C042}"/>
              </a:ext>
            </a:extLst>
          </p:cNvPr>
          <p:cNvSpPr/>
          <p:nvPr/>
        </p:nvSpPr>
        <p:spPr>
          <a:xfrm>
            <a:off x="1385777" y="3811779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A78FE0-56C6-8EC0-6BD7-FAE255A7FA84}"/>
              </a:ext>
            </a:extLst>
          </p:cNvPr>
          <p:cNvSpPr/>
          <p:nvPr/>
        </p:nvSpPr>
        <p:spPr>
          <a:xfrm>
            <a:off x="1385778" y="4214041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268341-4DD5-B2FC-1D0C-A73D6F20946E}"/>
              </a:ext>
            </a:extLst>
          </p:cNvPr>
          <p:cNvSpPr/>
          <p:nvPr/>
        </p:nvSpPr>
        <p:spPr>
          <a:xfrm>
            <a:off x="2493336" y="3825961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7CD613-4C7D-E120-825D-0909D4741553}"/>
              </a:ext>
            </a:extLst>
          </p:cNvPr>
          <p:cNvSpPr/>
          <p:nvPr/>
        </p:nvSpPr>
        <p:spPr>
          <a:xfrm>
            <a:off x="2496880" y="4153808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21327-E7E9-FA3A-87C8-A73A234A1545}"/>
              </a:ext>
            </a:extLst>
          </p:cNvPr>
          <p:cNvSpPr txBox="1"/>
          <p:nvPr/>
        </p:nvSpPr>
        <p:spPr>
          <a:xfrm>
            <a:off x="963509" y="371357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BD559-E0DC-CC67-39BD-D8961D6454B6}"/>
              </a:ext>
            </a:extLst>
          </p:cNvPr>
          <p:cNvSpPr txBox="1"/>
          <p:nvPr/>
        </p:nvSpPr>
        <p:spPr>
          <a:xfrm>
            <a:off x="970598" y="40860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8E57D-D2F6-24A4-5A7D-E1444CE9255F}"/>
              </a:ext>
            </a:extLst>
          </p:cNvPr>
          <p:cNvSpPr txBox="1"/>
          <p:nvPr/>
        </p:nvSpPr>
        <p:spPr>
          <a:xfrm>
            <a:off x="2610293" y="369977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C347B0-E1B1-D449-CC24-60E0E4090878}"/>
              </a:ext>
            </a:extLst>
          </p:cNvPr>
          <p:cNvSpPr txBox="1"/>
          <p:nvPr/>
        </p:nvSpPr>
        <p:spPr>
          <a:xfrm>
            <a:off x="2610293" y="402762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19A377F-D3AB-75AC-769D-53B431289D38}"/>
              </a:ext>
            </a:extLst>
          </p:cNvPr>
          <p:cNvGraphicFramePr>
            <a:graphicFrameLocks noGrp="1"/>
          </p:cNvGraphicFramePr>
          <p:nvPr/>
        </p:nvGraphicFramePr>
        <p:xfrm>
          <a:off x="4333708" y="3212433"/>
          <a:ext cx="2961760" cy="188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440">
                  <a:extLst>
                    <a:ext uri="{9D8B030D-6E8A-4147-A177-3AD203B41FA5}">
                      <a16:colId xmlns:a16="http://schemas.microsoft.com/office/drawing/2014/main" val="4060998777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2027693883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3672328862"/>
                    </a:ext>
                  </a:extLst>
                </a:gridCol>
                <a:gridCol w="740440">
                  <a:extLst>
                    <a:ext uri="{9D8B030D-6E8A-4147-A177-3AD203B41FA5}">
                      <a16:colId xmlns:a16="http://schemas.microsoft.com/office/drawing/2014/main" val="4028710757"/>
                    </a:ext>
                  </a:extLst>
                </a:gridCol>
              </a:tblGrid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463586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597812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86689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5982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1119"/>
                  </a:ext>
                </a:extLst>
              </a:tr>
            </a:tbl>
          </a:graphicData>
        </a:graphic>
      </p:graphicFrame>
      <p:pic>
        <p:nvPicPr>
          <p:cNvPr id="16" name="Picture 15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FA92C6CF-7115-0886-567D-51CB83BF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436" y="4212286"/>
            <a:ext cx="2632223" cy="1870836"/>
          </a:xfrm>
          <a:prstGeom prst="rect">
            <a:avLst/>
          </a:prstGeom>
        </p:spPr>
      </p:pic>
      <p:pic>
        <p:nvPicPr>
          <p:cNvPr id="18" name="Picture 17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2D528BDB-B79E-5848-EB70-6BF358D6E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528" y="2234281"/>
            <a:ext cx="2817131" cy="1925221"/>
          </a:xfrm>
          <a:prstGeom prst="rect">
            <a:avLst/>
          </a:prstGeom>
        </p:spPr>
      </p:pic>
      <p:pic>
        <p:nvPicPr>
          <p:cNvPr id="20" name="Picture 19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74373276-84B3-9329-60D7-71C5995DC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475" y="441140"/>
            <a:ext cx="2599592" cy="18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4D51-4581-0ECE-5661-6B056107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A79AAF78-E03F-9CA8-7596-8EFD26B3B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2088" cy="876093"/>
          </a:xfrm>
        </p:spPr>
        <p:txBody>
          <a:bodyPr/>
          <a:lstStyle/>
          <a:p>
            <a:r>
              <a:rPr lang="en-US" dirty="0"/>
              <a:t>Adds three 0/1 numbers for a sum/carry between 0 and 3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D859CCF-363A-42EE-58C7-832294847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391022"/>
              </p:ext>
            </p:extLst>
          </p:nvPr>
        </p:nvGraphicFramePr>
        <p:xfrm>
          <a:off x="6613352" y="634325"/>
          <a:ext cx="3966865" cy="365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373">
                  <a:extLst>
                    <a:ext uri="{9D8B030D-6E8A-4147-A177-3AD203B41FA5}">
                      <a16:colId xmlns:a16="http://schemas.microsoft.com/office/drawing/2014/main" val="3962693480"/>
                    </a:ext>
                  </a:extLst>
                </a:gridCol>
                <a:gridCol w="793373">
                  <a:extLst>
                    <a:ext uri="{9D8B030D-6E8A-4147-A177-3AD203B41FA5}">
                      <a16:colId xmlns:a16="http://schemas.microsoft.com/office/drawing/2014/main" val="4060998777"/>
                    </a:ext>
                  </a:extLst>
                </a:gridCol>
                <a:gridCol w="793373">
                  <a:extLst>
                    <a:ext uri="{9D8B030D-6E8A-4147-A177-3AD203B41FA5}">
                      <a16:colId xmlns:a16="http://schemas.microsoft.com/office/drawing/2014/main" val="2027693883"/>
                    </a:ext>
                  </a:extLst>
                </a:gridCol>
                <a:gridCol w="793373">
                  <a:extLst>
                    <a:ext uri="{9D8B030D-6E8A-4147-A177-3AD203B41FA5}">
                      <a16:colId xmlns:a16="http://schemas.microsoft.com/office/drawing/2014/main" val="3672328862"/>
                    </a:ext>
                  </a:extLst>
                </a:gridCol>
                <a:gridCol w="793373">
                  <a:extLst>
                    <a:ext uri="{9D8B030D-6E8A-4147-A177-3AD203B41FA5}">
                      <a16:colId xmlns:a16="http://schemas.microsoft.com/office/drawing/2014/main" val="4028710757"/>
                    </a:ext>
                  </a:extLst>
                </a:gridCol>
              </a:tblGrid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Carry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Carry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463586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597812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686689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59821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71119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069286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330330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308213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200979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8A2C3E97-0850-A6DA-EC87-31A9E58FC03B}"/>
              </a:ext>
            </a:extLst>
          </p:cNvPr>
          <p:cNvGrpSpPr/>
          <p:nvPr/>
        </p:nvGrpSpPr>
        <p:grpSpPr>
          <a:xfrm>
            <a:off x="4060352" y="4067411"/>
            <a:ext cx="2649879" cy="1815882"/>
            <a:chOff x="1316065" y="2044005"/>
            <a:chExt cx="2649879" cy="18158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16F051-F91F-7F67-4E15-C78C45959859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1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1 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+   1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1 (3)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6CB8A5F-FE64-44CA-7B4D-234726BBFEF4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334273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DE57D7C-3E43-3C56-1F05-8C71A4253BD0}"/>
              </a:ext>
            </a:extLst>
          </p:cNvPr>
          <p:cNvSpPr/>
          <p:nvPr/>
        </p:nvSpPr>
        <p:spPr>
          <a:xfrm rot="10800000">
            <a:off x="10835385" y="3945212"/>
            <a:ext cx="736118" cy="2470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179D94-550F-27F2-262F-E77A0FA400B8}"/>
              </a:ext>
            </a:extLst>
          </p:cNvPr>
          <p:cNvSpPr/>
          <p:nvPr/>
        </p:nvSpPr>
        <p:spPr>
          <a:xfrm>
            <a:off x="1673570" y="3546749"/>
            <a:ext cx="999461" cy="1480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Adder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E9A583-5951-0D17-92CB-2192CE372B72}"/>
              </a:ext>
            </a:extLst>
          </p:cNvPr>
          <p:cNvSpPr/>
          <p:nvPr/>
        </p:nvSpPr>
        <p:spPr>
          <a:xfrm>
            <a:off x="1549523" y="4158128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89DA64-0C9F-F7A0-BD37-4A00274CC87E}"/>
              </a:ext>
            </a:extLst>
          </p:cNvPr>
          <p:cNvSpPr/>
          <p:nvPr/>
        </p:nvSpPr>
        <p:spPr>
          <a:xfrm>
            <a:off x="1549524" y="4560390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708E786-F127-6506-ADC3-0B868C44EA69}"/>
              </a:ext>
            </a:extLst>
          </p:cNvPr>
          <p:cNvSpPr/>
          <p:nvPr/>
        </p:nvSpPr>
        <p:spPr>
          <a:xfrm>
            <a:off x="2657082" y="3757639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B70E6F8-E4EA-73D9-1345-7A7EE346381D}"/>
              </a:ext>
            </a:extLst>
          </p:cNvPr>
          <p:cNvSpPr/>
          <p:nvPr/>
        </p:nvSpPr>
        <p:spPr>
          <a:xfrm>
            <a:off x="2660626" y="4085486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42B533-42E6-39A1-FA07-CD4CF39A14BA}"/>
              </a:ext>
            </a:extLst>
          </p:cNvPr>
          <p:cNvSpPr txBox="1"/>
          <p:nvPr/>
        </p:nvSpPr>
        <p:spPr>
          <a:xfrm>
            <a:off x="1127255" y="402802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D6AEE3-53DA-23A3-C2B3-62FCB9413002}"/>
              </a:ext>
            </a:extLst>
          </p:cNvPr>
          <p:cNvSpPr txBox="1"/>
          <p:nvPr/>
        </p:nvSpPr>
        <p:spPr>
          <a:xfrm>
            <a:off x="1134344" y="44324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225FED-6F55-05F2-BEDF-08A65EC74882}"/>
              </a:ext>
            </a:extLst>
          </p:cNvPr>
          <p:cNvSpPr txBox="1"/>
          <p:nvPr/>
        </p:nvSpPr>
        <p:spPr>
          <a:xfrm>
            <a:off x="2774039" y="363145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BBA025-B5F3-3BA2-EFE7-11984422B7C3}"/>
              </a:ext>
            </a:extLst>
          </p:cNvPr>
          <p:cNvSpPr txBox="1"/>
          <p:nvPr/>
        </p:nvSpPr>
        <p:spPr>
          <a:xfrm>
            <a:off x="2774039" y="3959298"/>
            <a:ext cx="10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out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4AACDD-5B7B-09F6-7920-C82BC84A95D2}"/>
              </a:ext>
            </a:extLst>
          </p:cNvPr>
          <p:cNvSpPr/>
          <p:nvPr/>
        </p:nvSpPr>
        <p:spPr>
          <a:xfrm>
            <a:off x="1553068" y="3766875"/>
            <a:ext cx="116957" cy="1169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81CCCD-3A9E-B3F7-2BE6-BC1C1DCBFD1F}"/>
              </a:ext>
            </a:extLst>
          </p:cNvPr>
          <p:cNvSpPr txBox="1"/>
          <p:nvPr/>
        </p:nvSpPr>
        <p:spPr>
          <a:xfrm>
            <a:off x="632734" y="3609829"/>
            <a:ext cx="9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In</a:t>
            </a:r>
          </a:p>
        </p:txBody>
      </p:sp>
    </p:spTree>
    <p:extLst>
      <p:ext uri="{BB962C8B-B14F-4D97-AF65-F5344CB8AC3E}">
        <p14:creationId xmlns:p14="http://schemas.microsoft.com/office/powerpoint/2010/main" val="320132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364A-BD83-EF2C-87F0-F771A1DB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0BF61-9935-A27D-1DFC-01E97268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Architecture</a:t>
            </a:r>
          </a:p>
          <a:p>
            <a:r>
              <a:rPr lang="en-US" dirty="0"/>
              <a:t>What is a Central Processing Unit (CPU)</a:t>
            </a:r>
          </a:p>
          <a:p>
            <a:r>
              <a:rPr lang="en-US" dirty="0"/>
              <a:t>We can build VLSI chips with millions of transistors …</a:t>
            </a:r>
          </a:p>
          <a:p>
            <a:r>
              <a:rPr lang="en-US" dirty="0"/>
              <a:t>Start with gates - AND / OR / NOT / XOR …</a:t>
            </a:r>
          </a:p>
          <a:p>
            <a:r>
              <a:rPr lang="en-US" dirty="0"/>
              <a:t>Adding numbers with gates – half and full adders</a:t>
            </a:r>
          </a:p>
          <a:p>
            <a:r>
              <a:rPr lang="en-US" dirty="0"/>
              <a:t>Number representation – Base 2 and Base 16 (hexadecimal)</a:t>
            </a:r>
          </a:p>
          <a:p>
            <a:r>
              <a:rPr lang="en-US" dirty="0"/>
              <a:t>Storing data with gates – Latches and Flip-Flops</a:t>
            </a:r>
          </a:p>
          <a:p>
            <a:r>
              <a:rPr lang="en-US" dirty="0"/>
              <a:t>Programming with gates – machine code (0's and 1's)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A1865-03C2-2157-8B37-8C9B9853D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929B-0CED-070D-DBFC-5EA7BB17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2185FA46-4DED-5280-DD74-50DF72BFF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835809" cy="876093"/>
          </a:xfrm>
        </p:spPr>
        <p:txBody>
          <a:bodyPr/>
          <a:lstStyle/>
          <a:p>
            <a:r>
              <a:rPr lang="en-US" dirty="0"/>
              <a:t>Adds three 0/1 numbers for a sum/carry between 0 and 3</a:t>
            </a:r>
          </a:p>
        </p:txBody>
      </p:sp>
      <p:pic>
        <p:nvPicPr>
          <p:cNvPr id="4" name="Picture 3" descr="A diagram of a circuit&#10;&#10;AI-generated content may be incorrect.">
            <a:extLst>
              <a:ext uri="{FF2B5EF4-FFF2-40B4-BE49-F238E27FC236}">
                <a16:creationId xmlns:a16="http://schemas.microsoft.com/office/drawing/2014/main" id="{9D50A7B7-FB2E-3895-6EA5-9197E3B4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597" b="22680"/>
          <a:stretch/>
        </p:blipFill>
        <p:spPr>
          <a:xfrm>
            <a:off x="511922" y="2836655"/>
            <a:ext cx="6686320" cy="27986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B80E7FE-A59C-68D7-C0E1-97EBDAA7668F}"/>
              </a:ext>
            </a:extLst>
          </p:cNvPr>
          <p:cNvGrpSpPr/>
          <p:nvPr/>
        </p:nvGrpSpPr>
        <p:grpSpPr>
          <a:xfrm>
            <a:off x="8579189" y="3238072"/>
            <a:ext cx="2649879" cy="1815882"/>
            <a:chOff x="1316065" y="2044005"/>
            <a:chExt cx="2649879" cy="18158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5FF984-F439-D269-A6F3-D981E5ED720C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1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0   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+   1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1 0 (2)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56DCE5A-50AC-4461-B4F6-A60BDF93D75B}"/>
                </a:ext>
              </a:extLst>
            </p:cNvPr>
            <p:cNvCxnSpPr>
              <a:cxnSpLocks/>
            </p:cNvCxnSpPr>
            <p:nvPr/>
          </p:nvCxnSpPr>
          <p:spPr>
            <a:xfrm>
              <a:off x="1488558" y="3342737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99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78D9-D6CA-08E6-1D81-FDA59346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full adders</a:t>
            </a:r>
          </a:p>
        </p:txBody>
      </p:sp>
      <p:pic>
        <p:nvPicPr>
          <p:cNvPr id="5" name="Picture 4" descr="A diagram of a circuit&#10;&#10;AI-generated content may be incorrect.">
            <a:extLst>
              <a:ext uri="{FF2B5EF4-FFF2-40B4-BE49-F238E27FC236}">
                <a16:creationId xmlns:a16="http://schemas.microsoft.com/office/drawing/2014/main" id="{8E12A87D-CDFE-025E-2771-BAAD59D2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38" y="1690688"/>
            <a:ext cx="7772400" cy="39490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758D375-2B06-D7D4-7BFE-2CBB01C04462}"/>
              </a:ext>
            </a:extLst>
          </p:cNvPr>
          <p:cNvGrpSpPr/>
          <p:nvPr/>
        </p:nvGrpSpPr>
        <p:grpSpPr>
          <a:xfrm>
            <a:off x="733934" y="2972732"/>
            <a:ext cx="2649879" cy="1384995"/>
            <a:chOff x="1316065" y="2044005"/>
            <a:chExt cx="2649879" cy="13849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52E513-E5DF-17BD-8D84-889FD41AAD21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0 1 0 (2) 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+ 1 0 1 (5)</a:t>
              </a:r>
            </a:p>
            <a:p>
              <a:r>
                <a:rPr lang="en-US" sz="2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1 1 1 (7)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E643644-CD7A-36A7-4C02-DB6F4BA5928D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4" y="2972732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477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nt">
            <a:extLst>
              <a:ext uri="{FF2B5EF4-FFF2-40B4-BE49-F238E27FC236}">
                <a16:creationId xmlns:a16="http://schemas.microsoft.com/office/drawing/2014/main" id="{E3A94B9C-D3C5-C56F-07F6-A834189B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F72913-C480-59EE-C37C-20FC0B3D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3048" cy="6858000"/>
          </a:xfrm>
          <a:prstGeom prst="rect">
            <a:avLst/>
          </a:prstGeom>
          <a:ln>
            <a:noFill/>
          </a:ln>
          <a:effectLst>
            <a:outerShdw blurRad="317500" dist="127000" dir="2400000" sx="95000" sy="95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060B5E-AA35-C2C0-EB61-1506F4EAE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1195" cy="6858000"/>
          </a:xfrm>
          <a:prstGeom prst="rect">
            <a:avLst/>
          </a:prstGeom>
          <a:ln>
            <a:noFill/>
          </a:ln>
          <a:effectLst>
            <a:outerShdw blurRad="317500" dist="127000" dir="3000000" sx="93000" sy="93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84AB6-B5B7-FE8F-16BF-C0C11C6E4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4549337" cy="2278319"/>
          </a:xfrm>
        </p:spPr>
        <p:txBody>
          <a:bodyPr anchor="t">
            <a:normAutofit/>
          </a:bodyPr>
          <a:lstStyle/>
          <a:p>
            <a:r>
              <a:rPr lang="en-US" sz="4000"/>
              <a:t>Three Bit Adder Component</a:t>
            </a:r>
          </a:p>
        </p:txBody>
      </p:sp>
      <p:pic>
        <p:nvPicPr>
          <p:cNvPr id="8" name="Picture 7" descr="A diagram of a circuit&#10;&#10;AI-generated content may be incorrect.">
            <a:extLst>
              <a:ext uri="{FF2B5EF4-FFF2-40B4-BE49-F238E27FC236}">
                <a16:creationId xmlns:a16="http://schemas.microsoft.com/office/drawing/2014/main" id="{D621F43C-7D8D-D6D3-5782-FA59234F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10" y="870953"/>
            <a:ext cx="5435465" cy="3157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551A-0698-0477-F7DB-1306E0A21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6995" y="3429000"/>
            <a:ext cx="3972791" cy="2811079"/>
          </a:xfrm>
        </p:spPr>
        <p:txBody>
          <a:bodyPr anchor="ctr">
            <a:normAutofit/>
          </a:bodyPr>
          <a:lstStyle/>
          <a:p>
            <a:r>
              <a:rPr lang="en-US" sz="2000"/>
              <a:t>Once we know how to make something, add a component to our design system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5D532C-C226-72DD-F43F-7C6E9D17CFB3}"/>
              </a:ext>
            </a:extLst>
          </p:cNvPr>
          <p:cNvGrpSpPr/>
          <p:nvPr/>
        </p:nvGrpSpPr>
        <p:grpSpPr>
          <a:xfrm>
            <a:off x="765612" y="3680609"/>
            <a:ext cx="4549338" cy="2377773"/>
            <a:chOff x="1316065" y="2044005"/>
            <a:chExt cx="2649879" cy="13849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8D413D-AA55-A7CC-E207-ED5315D9564D}"/>
                </a:ext>
              </a:extLst>
            </p:cNvPr>
            <p:cNvSpPr txBox="1"/>
            <p:nvPr/>
          </p:nvSpPr>
          <p:spPr>
            <a:xfrm>
              <a:off x="1316065" y="2044005"/>
              <a:ext cx="264987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563624">
                <a:spcAft>
                  <a:spcPts val="600"/>
                </a:spcAft>
              </a:pPr>
              <a:r>
                <a:rPr lang="en-US" sz="4788" kern="1200">
                  <a:solidFill>
                    <a:schemeClr val="tx1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0 1 0 (2) </a:t>
              </a:r>
            </a:p>
            <a:p>
              <a:pPr defTabSz="1563624">
                <a:spcAft>
                  <a:spcPts val="600"/>
                </a:spcAft>
              </a:pPr>
              <a:r>
                <a:rPr lang="en-US" sz="4788" kern="1200">
                  <a:solidFill>
                    <a:schemeClr val="tx1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+ 1 0 1 (5)</a:t>
              </a:r>
            </a:p>
            <a:p>
              <a:pPr defTabSz="1563624">
                <a:spcAft>
                  <a:spcPts val="600"/>
                </a:spcAft>
              </a:pPr>
              <a:r>
                <a:rPr lang="en-US" sz="4788" kern="1200">
                  <a:solidFill>
                    <a:schemeClr val="tx1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1 1 1 (7)</a:t>
              </a:r>
              <a:endParaRPr lang="en-US" sz="28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99C9AE-F817-7F6D-1858-63005BB361FA}"/>
                </a:ext>
              </a:extLst>
            </p:cNvPr>
            <p:cNvCxnSpPr>
              <a:cxnSpLocks/>
            </p:cNvCxnSpPr>
            <p:nvPr/>
          </p:nvCxnSpPr>
          <p:spPr>
            <a:xfrm>
              <a:off x="1430964" y="2972732"/>
              <a:ext cx="1371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047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9CF3B-CAB1-17D3-CA8E-9179BE6AA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B646-F085-4595-FC4E-E2D41C92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data with gates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ACD9C-4620-3E91-0131-24183A842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Latches and Flip-Flops</a:t>
            </a:r>
          </a:p>
        </p:txBody>
      </p:sp>
    </p:spTree>
    <p:extLst>
      <p:ext uri="{BB962C8B-B14F-4D97-AF65-F5344CB8AC3E}">
        <p14:creationId xmlns:p14="http://schemas.microsoft.com/office/powerpoint/2010/main" val="1282233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6F43E-098E-DFCB-5B45-D69ECF070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1EC5-2C43-FE8F-3C11-A90FD6D2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with gates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8E176-219C-2D4F-D513-22FABC0E5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code programming in (0's and 1's)</a:t>
            </a:r>
          </a:p>
        </p:txBody>
      </p:sp>
    </p:spTree>
    <p:extLst>
      <p:ext uri="{BB962C8B-B14F-4D97-AF65-F5344CB8AC3E}">
        <p14:creationId xmlns:p14="http://schemas.microsoft.com/office/powerpoint/2010/main" val="173803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18E3A-C036-ED0C-FC83-C253716A9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2646" cy="1325563"/>
          </a:xfrm>
        </p:spPr>
        <p:txBody>
          <a:bodyPr/>
          <a:lstStyle/>
          <a:p>
            <a:r>
              <a:rPr lang="en-US" dirty="0"/>
              <a:t>Computer Architecture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9A90A1-4D95-195B-A460-922DCA09E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1292" cy="3873194"/>
          </a:xfrm>
        </p:spPr>
        <p:txBody>
          <a:bodyPr>
            <a:normAutofit/>
          </a:bodyPr>
          <a:lstStyle/>
          <a:p>
            <a:r>
              <a:rPr lang="en-US" dirty="0"/>
              <a:t>Within the computer data is moved using electric wires</a:t>
            </a:r>
          </a:p>
          <a:p>
            <a:r>
              <a:rPr lang="en-US" dirty="0"/>
              <a:t>Each wire generally has a voltage that is either a "0" or "1"</a:t>
            </a:r>
          </a:p>
          <a:p>
            <a:r>
              <a:rPr lang="en-US" dirty="0"/>
              <a:t>Wires connect components like the CPU, Memory, or other devices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DE2D932-74E9-C4E7-4DB7-F46E04FB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56" y="1175201"/>
            <a:ext cx="5658615" cy="406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14407-5B02-6E11-CFD0-67CDEE2219CD}"/>
              </a:ext>
            </a:extLst>
          </p:cNvPr>
          <p:cNvSpPr txBox="1"/>
          <p:nvPr/>
        </p:nvSpPr>
        <p:spPr>
          <a:xfrm>
            <a:off x="1064968" y="583375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Printed_circuit_board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366E4-A1E8-1708-F1AA-965C56860991}"/>
              </a:ext>
            </a:extLst>
          </p:cNvPr>
          <p:cNvSpPr txBox="1"/>
          <p:nvPr/>
        </p:nvSpPr>
        <p:spPr>
          <a:xfrm>
            <a:off x="7653167" y="5398477"/>
            <a:ext cx="3299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sound chip from a 1980's </a:t>
            </a:r>
          </a:p>
          <a:p>
            <a:pPr algn="ctr"/>
            <a:r>
              <a:rPr lang="en-US" dirty="0"/>
              <a:t>Commodore 64 connected to the</a:t>
            </a:r>
          </a:p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424436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572001" y="1029102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Software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2124076" y="1591077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048251" y="1667277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5048250" y="3943752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8448676" y="2572152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60" name="Shape 360"/>
          <p:cNvCxnSpPr/>
          <p:nvPr/>
        </p:nvCxnSpPr>
        <p:spPr>
          <a:xfrm flipH="1">
            <a:off x="3773089" y="2436420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61" name="Shape 361"/>
          <p:cNvCxnSpPr/>
          <p:nvPr/>
        </p:nvCxnSpPr>
        <p:spPr>
          <a:xfrm rot="10800000">
            <a:off x="5543550" y="3174607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2" name="Shape 362"/>
          <p:cNvCxnSpPr/>
          <p:nvPr/>
        </p:nvCxnSpPr>
        <p:spPr>
          <a:xfrm>
            <a:off x="6259115" y="3187704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3" name="Shape 363"/>
          <p:cNvCxnSpPr/>
          <p:nvPr/>
        </p:nvCxnSpPr>
        <p:spPr>
          <a:xfrm flipH="1">
            <a:off x="7241382" y="2904336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4" name="Shape 364"/>
          <p:cNvCxnSpPr/>
          <p:nvPr/>
        </p:nvCxnSpPr>
        <p:spPr>
          <a:xfrm>
            <a:off x="7215187" y="3658001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9328546" y="767164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66" name="Shape 366"/>
          <p:cNvSpPr/>
          <p:nvPr/>
        </p:nvSpPr>
        <p:spPr>
          <a:xfrm>
            <a:off x="6886575" y="876701"/>
            <a:ext cx="1352550" cy="952500"/>
          </a:xfrm>
          <a:prstGeom prst="wedgeEllipseCallout">
            <a:avLst>
              <a:gd name="adj1" fmla="val -43827"/>
              <a:gd name="adj2" fmla="val 8022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E07B3-511B-326C-9D10-60AF05D4DAFC}"/>
              </a:ext>
            </a:extLst>
          </p:cNvPr>
          <p:cNvSpPr txBox="1"/>
          <p:nvPr/>
        </p:nvSpPr>
        <p:spPr>
          <a:xfrm>
            <a:off x="7562850" y="4795179"/>
            <a:ext cx="44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From: Python for Everybody (www.py4e.com)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75" tIns="28575" rIns="28575" bIns="28575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FF00"/>
              </a:buClr>
              <a:buSzPct val="25000"/>
            </a:pPr>
            <a:r>
              <a:rPr lang="en-US" sz="555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Definitions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75" tIns="28575" rIns="28575" bIns="28575" rtlCol="0" anchor="ctr" anchorCtr="0">
            <a:noAutofit/>
          </a:bodyPr>
          <a:lstStyle/>
          <a:p>
            <a:pPr marL="561975" indent="-266033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 Processing Unit: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Runs the Program - The CPU is </a:t>
            </a:r>
            <a:b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always wondering </a:t>
            </a:r>
            <a:r>
              <a:rPr lang="en-US" sz="225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to do next</a:t>
            </a:r>
            <a:r>
              <a:rPr lang="en-US" sz="225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 Not the brains </a:t>
            </a:r>
            <a:b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exactly - very dumb but very very fast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 Devices: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Keyboard, Mouse, Touch Screen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Output Devices: 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Screen, Speakers, Printer, DVD Burner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 Memory: 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Fast small temporary storage - lost on reboot - aka RAM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 Memory: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Slower large permanent storage - lasts until deleted - disk drive / memory stick</a:t>
            </a:r>
          </a:p>
        </p:txBody>
      </p:sp>
      <p:pic>
        <p:nvPicPr>
          <p:cNvPr id="373" name="Shape 373" descr="An AMD CPU Chip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5950" y="2103833"/>
            <a:ext cx="1504950" cy="149661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10553700" y="1762125"/>
            <a:ext cx="1352550" cy="952500"/>
          </a:xfrm>
          <a:prstGeom prst="wedgeEllipseCallout">
            <a:avLst>
              <a:gd name="adj1" fmla="val -36159"/>
              <a:gd name="adj2" fmla="val 66254"/>
            </a:avLst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/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/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/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/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/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/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/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5753101" y="3176078"/>
            <a:ext cx="2076449" cy="952500"/>
          </a:xfrm>
          <a:prstGeom prst="wedgeEllipseCallout">
            <a:avLst>
              <a:gd name="adj1" fmla="val -17963"/>
              <a:gd name="adj2" fmla="val 84303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FF00"/>
              </a:buClr>
              <a:buSzPct val="25000"/>
            </a:pPr>
            <a:r>
              <a:rPr lang="en-US" sz="195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if x&lt; 3: print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F1950-8399-AC84-8A82-F9FA697BE4A4}"/>
              </a:ext>
            </a:extLst>
          </p:cNvPr>
          <p:cNvSpPr txBox="1"/>
          <p:nvPr/>
        </p:nvSpPr>
        <p:spPr>
          <a:xfrm>
            <a:off x="7562850" y="4795179"/>
            <a:ext cx="44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From: Python for Everybody (www.py4e.com)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/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/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/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/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/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/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/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/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/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01001001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00111001</a:t>
            </a:r>
          </a:p>
        </p:txBody>
      </p:sp>
    </p:spTree>
    <p:extLst>
      <p:ext uri="{BB962C8B-B14F-4D97-AF65-F5344CB8AC3E}">
        <p14:creationId xmlns:p14="http://schemas.microsoft.com/office/powerpoint/2010/main" val="96633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B699-B3BD-B413-19D5-DE60FED5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Microprocessors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3634-77BF-D8EE-DF45-06FB8BFA0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4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CC687BC-950A-6BDC-7BFA-91883C24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6694" cy="1325563"/>
          </a:xfrm>
        </p:spPr>
        <p:txBody>
          <a:bodyPr/>
          <a:lstStyle/>
          <a:p>
            <a:r>
              <a:rPr lang="en-US" dirty="0"/>
              <a:t>Very Large Scale Integration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FBE503-A2D2-7FFE-9710-AE8FD5A0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4035" cy="1697504"/>
          </a:xfrm>
        </p:spPr>
        <p:txBody>
          <a:bodyPr/>
          <a:lstStyle/>
          <a:p>
            <a:r>
              <a:rPr lang="en-US" dirty="0"/>
              <a:t>We went from 16 transistors on a board 4 inches on a side to billions of transistors in a chip 0.5 inches on a side </a:t>
            </a:r>
          </a:p>
        </p:txBody>
      </p:sp>
      <p:pic>
        <p:nvPicPr>
          <p:cNvPr id="7" name="Picture 6" descr="A close-up of a circuit board that is four inches on each side.  It has 16 individual transistors and about 200 resistors.">
            <a:extLst>
              <a:ext uri="{FF2B5EF4-FFF2-40B4-BE49-F238E27FC236}">
                <a16:creationId xmlns:a16="http://schemas.microsoft.com/office/drawing/2014/main" id="{3A7620E6-FB65-69EA-B2F4-0F5489EE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38" y="3333492"/>
            <a:ext cx="4184525" cy="2789683"/>
          </a:xfrm>
          <a:prstGeom prst="rect">
            <a:avLst/>
          </a:prstGeom>
        </p:spPr>
      </p:pic>
      <p:pic>
        <p:nvPicPr>
          <p:cNvPr id="4" name="Picture 3" descr="A picture of the internal layout of the Intel 4004 taken with a microscope showing gates and wires.">
            <a:extLst>
              <a:ext uri="{FF2B5EF4-FFF2-40B4-BE49-F238E27FC236}">
                <a16:creationId xmlns:a16="http://schemas.microsoft.com/office/drawing/2014/main" id="{D8B63393-942B-6354-EEC9-F207E43C7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3331"/>
            <a:ext cx="5840723" cy="435133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7002A7F-D621-D92F-524F-3555266581DE}"/>
              </a:ext>
            </a:extLst>
          </p:cNvPr>
          <p:cNvSpPr/>
          <p:nvPr/>
        </p:nvSpPr>
        <p:spPr>
          <a:xfrm rot="20253198">
            <a:off x="4984908" y="4178570"/>
            <a:ext cx="914400" cy="3899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7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1067</Words>
  <Application>Microsoft Macintosh PowerPoint</Application>
  <PresentationFormat>Widescreen</PresentationFormat>
  <Paragraphs>343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Cabin</vt:lpstr>
      <vt:lpstr>Arial</vt:lpstr>
      <vt:lpstr>Calibri</vt:lpstr>
      <vt:lpstr>Calibri Light</vt:lpstr>
      <vt:lpstr>Courier</vt:lpstr>
      <vt:lpstr>Courier New</vt:lpstr>
      <vt:lpstr>Office Theme</vt:lpstr>
      <vt:lpstr>Digital Logic and Processor Design</vt:lpstr>
      <vt:lpstr>Outline </vt:lpstr>
      <vt:lpstr>Computer Architecture</vt:lpstr>
      <vt:lpstr>PowerPoint Presentation</vt:lpstr>
      <vt:lpstr>Definitions</vt:lpstr>
      <vt:lpstr>PowerPoint Presentation</vt:lpstr>
      <vt:lpstr>PowerPoint Presentation</vt:lpstr>
      <vt:lpstr>Building Microprocessors</vt:lpstr>
      <vt:lpstr>Very Large Scale Integration</vt:lpstr>
      <vt:lpstr>CPU Design Process</vt:lpstr>
      <vt:lpstr>Adding numbers with gates</vt:lpstr>
      <vt:lpstr>Classic Mathematical Logic Gates</vt:lpstr>
      <vt:lpstr>Representing Larger Numbers with 0's and 1's</vt:lpstr>
      <vt:lpstr>Keep it simple for now</vt:lpstr>
      <vt:lpstr>Nixie Tubes – Binary to Decimal Display</vt:lpstr>
      <vt:lpstr>Base-2 Math</vt:lpstr>
      <vt:lpstr>Half Adder</vt:lpstr>
      <vt:lpstr>Half Adder</vt:lpstr>
      <vt:lpstr>Full Adder</vt:lpstr>
      <vt:lpstr>Full Adder</vt:lpstr>
      <vt:lpstr>Chaining full adders</vt:lpstr>
      <vt:lpstr>Three Bit Adder Component</vt:lpstr>
      <vt:lpstr>Storing data with gates</vt:lpstr>
      <vt:lpstr>Programming with gates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34</cp:revision>
  <dcterms:created xsi:type="dcterms:W3CDTF">2023-02-25T13:30:24Z</dcterms:created>
  <dcterms:modified xsi:type="dcterms:W3CDTF">2025-08-22T10:55:06Z</dcterms:modified>
</cp:coreProperties>
</file>